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2" r:id="rId4"/>
    <p:sldId id="261" r:id="rId5"/>
    <p:sldId id="258" r:id="rId6"/>
    <p:sldId id="260" r:id="rId7"/>
    <p:sldId id="259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876" autoAdjust="0"/>
  </p:normalViewPr>
  <p:slideViewPr>
    <p:cSldViewPr snapToGrid="0">
      <p:cViewPr varScale="1">
        <p:scale>
          <a:sx n="99" d="100"/>
          <a:sy n="99" d="100"/>
        </p:scale>
        <p:origin x="9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30795-57F4-48F5-8F5A-F45508CBDE91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7DA4C-7D00-4093-A703-98D7DD6A4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44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7DA4C-7D00-4093-A703-98D7DD6A45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09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7DA4C-7D00-4093-A703-98D7DD6A45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35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7DA4C-7D00-4093-A703-98D7DD6A45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33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7DA4C-7D00-4093-A703-98D7DD6A45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45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7DA4C-7D00-4093-A703-98D7DD6A45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47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7DA4C-7D00-4093-A703-98D7DD6A45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48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99E1E-FFFB-D3BD-2B6E-AF37CC9A1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80086F-8E86-684B-52C6-D2081063E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A9C4C-EB63-77EF-7A6B-C9418D4F3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BF408-0F43-4BE4-9DD0-75ABEFF50B65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126B7-7CCC-8E90-468B-1BCCE6679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26664-3726-8049-FB90-E7A6F5395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5694-CB3B-44B3-AD24-12BC5EFF45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C6434E8-E553-AE16-D81D-683FAC75F720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D5D56C6-E964-CA06-CE88-89BDDA85C1E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4676EC4-3197-ED8E-2CAA-2B644D1BC6B2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0BF408-0F43-4BE4-9DD0-75ABEFF50B65}" type="datetimeFigureOut">
              <a:rPr lang="en-US" smtClean="0"/>
              <a:pPr/>
              <a:t>12/10/2022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E5E5A32-91F8-BDEA-24B2-F143E0DC3970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835694-CB3B-44B3-AD24-12BC5EFF45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7454E1-1C93-E1F7-E199-58C71C362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63544"/>
            <a:ext cx="12192000" cy="778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3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1A826-E497-A63B-7C13-14F243641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5A02F-7046-46A5-AFA3-614C808A0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A9258-4579-546F-27E0-B7ECD7D3F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BF408-0F43-4BE4-9DD0-75ABEFF50B65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FF763-3B22-306A-F017-CF8D69B0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3DBA9-0D23-AE29-1ACD-AC9F6517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5694-CB3B-44B3-AD24-12BC5EFF4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40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B8BAEB-E1A3-62F7-AC7C-0017063B3A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3C4977-02F3-C84D-3FB8-4E2C9F6BA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5C4AE-5514-D6C7-A48D-1B1034E52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BF408-0F43-4BE4-9DD0-75ABEFF50B65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58F5C-8E2A-E5FE-2C2C-0939E62D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8F536-3568-CAB2-2EC0-2ABE68DE0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5694-CB3B-44B3-AD24-12BC5EFF4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71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427D-E47E-1B02-293F-3D88FB91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FE54D-0D06-D298-DB23-ADDA29380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B87E1-36F5-9FBC-A668-5A8B3B32B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BF408-0F43-4BE4-9DD0-75ABEFF50B65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D0F93-E17A-27C4-8B42-3D8F81F42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6160E-DBCB-1918-C3CB-93D8FA87F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5694-CB3B-44B3-AD24-12BC5EFF4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6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A0987-DF7A-F755-4B82-C7378445C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DBDE4-13E6-710C-A8BB-23F262BC6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E4B6A-B774-6EE7-E04A-3F183B5A3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BF408-0F43-4BE4-9DD0-75ABEFF50B65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2C336-17C6-D6B9-63A1-52E45E381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87C86-1EB4-79EF-0D97-26207480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5694-CB3B-44B3-AD24-12BC5EFF4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09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D78D8-19FE-25F3-CB94-A5575DA18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949059" cy="8787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7E44C-1F3E-329F-54FE-BD48AC7536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24174" cy="28847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98079-89FA-F7F3-2302-CA5569A8F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3424174" cy="28847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7F427-00AA-05FC-8B95-AB6161938D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12798" cy="242063"/>
          </a:xfrm>
        </p:spPr>
        <p:txBody>
          <a:bodyPr/>
          <a:lstStyle/>
          <a:p>
            <a:fld id="{0B0BF408-0F43-4BE4-9DD0-75ABEFF50B65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843E5-C4BA-6776-9E00-3327780D6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719197" cy="24206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C8EA81-68A3-7DD4-1A62-7B98E1A3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812798" cy="242063"/>
          </a:xfrm>
        </p:spPr>
        <p:txBody>
          <a:bodyPr/>
          <a:lstStyle/>
          <a:p>
            <a:fld id="{46835694-CB3B-44B3-AD24-12BC5EFF45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63A05C-E299-1E2C-6449-C3BC7E083674}"/>
              </a:ext>
            </a:extLst>
          </p:cNvPr>
          <p:cNvSpPr/>
          <p:nvPr userDrawn="1"/>
        </p:nvSpPr>
        <p:spPr>
          <a:xfrm>
            <a:off x="0" y="38181"/>
            <a:ext cx="12192000" cy="6926499"/>
          </a:xfrm>
          <a:prstGeom prst="rect">
            <a:avLst/>
          </a:prstGeom>
          <a:solidFill>
            <a:srgbClr val="0C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533ACCCF-5A77-5865-5D67-EA5C73E66A26}"/>
              </a:ext>
            </a:extLst>
          </p:cNvPr>
          <p:cNvSpPr/>
          <p:nvPr userDrawn="1"/>
        </p:nvSpPr>
        <p:spPr>
          <a:xfrm>
            <a:off x="-1" y="8477250"/>
            <a:ext cx="1221121" cy="1225051"/>
          </a:xfrm>
          <a:custGeom>
            <a:avLst/>
            <a:gdLst/>
            <a:ahLst/>
            <a:cxnLst/>
            <a:rect l="l" t="t" r="r" b="b"/>
            <a:pathLst>
              <a:path w="1847850" h="1847850">
                <a:moveTo>
                  <a:pt x="2663" y="0"/>
                </a:moveTo>
                <a:lnTo>
                  <a:pt x="51119" y="622"/>
                </a:lnTo>
                <a:lnTo>
                  <a:pt x="99257" y="2480"/>
                </a:lnTo>
                <a:lnTo>
                  <a:pt x="147069" y="5558"/>
                </a:lnTo>
                <a:lnTo>
                  <a:pt x="194538" y="9841"/>
                </a:lnTo>
                <a:lnTo>
                  <a:pt x="241649" y="15313"/>
                </a:lnTo>
                <a:lnTo>
                  <a:pt x="288388" y="21960"/>
                </a:lnTo>
                <a:lnTo>
                  <a:pt x="334739" y="29766"/>
                </a:lnTo>
                <a:lnTo>
                  <a:pt x="380688" y="38716"/>
                </a:lnTo>
                <a:lnTo>
                  <a:pt x="426219" y="48795"/>
                </a:lnTo>
                <a:lnTo>
                  <a:pt x="471317" y="59987"/>
                </a:lnTo>
                <a:lnTo>
                  <a:pt x="515968" y="72278"/>
                </a:lnTo>
                <a:lnTo>
                  <a:pt x="560156" y="85652"/>
                </a:lnTo>
                <a:lnTo>
                  <a:pt x="603865" y="100094"/>
                </a:lnTo>
                <a:lnTo>
                  <a:pt x="647082" y="115589"/>
                </a:lnTo>
                <a:lnTo>
                  <a:pt x="689791" y="132121"/>
                </a:lnTo>
                <a:lnTo>
                  <a:pt x="731976" y="149676"/>
                </a:lnTo>
                <a:lnTo>
                  <a:pt x="773624" y="168237"/>
                </a:lnTo>
                <a:lnTo>
                  <a:pt x="814718" y="187791"/>
                </a:lnTo>
                <a:lnTo>
                  <a:pt x="855244" y="208322"/>
                </a:lnTo>
                <a:lnTo>
                  <a:pt x="895187" y="229814"/>
                </a:lnTo>
                <a:lnTo>
                  <a:pt x="934532" y="252252"/>
                </a:lnTo>
                <a:lnTo>
                  <a:pt x="973263" y="275622"/>
                </a:lnTo>
                <a:lnTo>
                  <a:pt x="1011365" y="299907"/>
                </a:lnTo>
                <a:lnTo>
                  <a:pt x="1048825" y="325094"/>
                </a:lnTo>
                <a:lnTo>
                  <a:pt x="1085625" y="351165"/>
                </a:lnTo>
                <a:lnTo>
                  <a:pt x="1121752" y="378107"/>
                </a:lnTo>
                <a:lnTo>
                  <a:pt x="1157190" y="405905"/>
                </a:lnTo>
                <a:lnTo>
                  <a:pt x="1191925" y="434542"/>
                </a:lnTo>
                <a:lnTo>
                  <a:pt x="1225941" y="464004"/>
                </a:lnTo>
                <a:lnTo>
                  <a:pt x="1259223" y="494275"/>
                </a:lnTo>
                <a:lnTo>
                  <a:pt x="1291756" y="525341"/>
                </a:lnTo>
                <a:lnTo>
                  <a:pt x="1323525" y="557185"/>
                </a:lnTo>
                <a:lnTo>
                  <a:pt x="1354515" y="589794"/>
                </a:lnTo>
                <a:lnTo>
                  <a:pt x="1384711" y="623151"/>
                </a:lnTo>
                <a:lnTo>
                  <a:pt x="1414098" y="657242"/>
                </a:lnTo>
                <a:lnTo>
                  <a:pt x="1442661" y="692051"/>
                </a:lnTo>
                <a:lnTo>
                  <a:pt x="1470385" y="727563"/>
                </a:lnTo>
                <a:lnTo>
                  <a:pt x="1497254" y="763764"/>
                </a:lnTo>
                <a:lnTo>
                  <a:pt x="1523254" y="800636"/>
                </a:lnTo>
                <a:lnTo>
                  <a:pt x="1548370" y="838166"/>
                </a:lnTo>
                <a:lnTo>
                  <a:pt x="1572586" y="876339"/>
                </a:lnTo>
                <a:lnTo>
                  <a:pt x="1595888" y="915138"/>
                </a:lnTo>
                <a:lnTo>
                  <a:pt x="1618261" y="954550"/>
                </a:lnTo>
                <a:lnTo>
                  <a:pt x="1639688" y="994558"/>
                </a:lnTo>
                <a:lnTo>
                  <a:pt x="1660156" y="1035147"/>
                </a:lnTo>
                <a:lnTo>
                  <a:pt x="1679650" y="1076303"/>
                </a:lnTo>
                <a:lnTo>
                  <a:pt x="1698153" y="1118009"/>
                </a:lnTo>
                <a:lnTo>
                  <a:pt x="1715652" y="1160252"/>
                </a:lnTo>
                <a:lnTo>
                  <a:pt x="1732131" y="1203015"/>
                </a:lnTo>
                <a:lnTo>
                  <a:pt x="1747575" y="1246283"/>
                </a:lnTo>
                <a:lnTo>
                  <a:pt x="1761969" y="1290042"/>
                </a:lnTo>
                <a:lnTo>
                  <a:pt x="1775298" y="1334276"/>
                </a:lnTo>
                <a:lnTo>
                  <a:pt x="1787547" y="1378970"/>
                </a:lnTo>
                <a:lnTo>
                  <a:pt x="1798701" y="1424108"/>
                </a:lnTo>
                <a:lnTo>
                  <a:pt x="1808745" y="1469675"/>
                </a:lnTo>
                <a:lnTo>
                  <a:pt x="1817663" y="1515657"/>
                </a:lnTo>
                <a:lnTo>
                  <a:pt x="1825442" y="1562038"/>
                </a:lnTo>
                <a:lnTo>
                  <a:pt x="1832065" y="1608802"/>
                </a:lnTo>
                <a:lnTo>
                  <a:pt x="1837517" y="1655935"/>
                </a:lnTo>
                <a:lnTo>
                  <a:pt x="1841784" y="1703422"/>
                </a:lnTo>
                <a:lnTo>
                  <a:pt x="1844850" y="1751246"/>
                </a:lnTo>
                <a:lnTo>
                  <a:pt x="1846701" y="1799394"/>
                </a:lnTo>
                <a:lnTo>
                  <a:pt x="1847322" y="1847849"/>
                </a:lnTo>
                <a:lnTo>
                  <a:pt x="0" y="1847849"/>
                </a:lnTo>
                <a:lnTo>
                  <a:pt x="0" y="34"/>
                </a:lnTo>
                <a:lnTo>
                  <a:pt x="2663" y="0"/>
                </a:lnTo>
                <a:close/>
              </a:path>
            </a:pathLst>
          </a:custGeom>
          <a:solidFill>
            <a:srgbClr val="81D3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5AC8EE23-35A6-CADE-C509-1E423A723E3E}"/>
              </a:ext>
            </a:extLst>
          </p:cNvPr>
          <p:cNvSpPr/>
          <p:nvPr userDrawn="1"/>
        </p:nvSpPr>
        <p:spPr>
          <a:xfrm>
            <a:off x="-1" y="2"/>
            <a:ext cx="1413311" cy="1417860"/>
          </a:xfrm>
          <a:custGeom>
            <a:avLst/>
            <a:gdLst/>
            <a:ahLst/>
            <a:cxnLst/>
            <a:rect l="l" t="t" r="r" b="b"/>
            <a:pathLst>
              <a:path w="2138680" h="2138680">
                <a:moveTo>
                  <a:pt x="2138337" y="0"/>
                </a:moveTo>
                <a:lnTo>
                  <a:pt x="0" y="2138337"/>
                </a:lnTo>
                <a:lnTo>
                  <a:pt x="0" y="0"/>
                </a:lnTo>
                <a:lnTo>
                  <a:pt x="21383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Donut 84">
            <a:extLst>
              <a:ext uri="{FF2B5EF4-FFF2-40B4-BE49-F238E27FC236}">
                <a16:creationId xmlns:a16="http://schemas.microsoft.com/office/drawing/2014/main" id="{AF0DCC60-EADB-B7BE-DD40-B68C7106857F}"/>
              </a:ext>
            </a:extLst>
          </p:cNvPr>
          <p:cNvSpPr/>
          <p:nvPr userDrawn="1"/>
        </p:nvSpPr>
        <p:spPr>
          <a:xfrm>
            <a:off x="10423398" y="-1401570"/>
            <a:ext cx="2870264" cy="2879502"/>
          </a:xfrm>
          <a:prstGeom prst="donu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6CBDD78D-2F25-7FF9-D241-FC223CC24E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942" y="6007099"/>
            <a:ext cx="866542" cy="81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6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8417-3D61-01B0-BF63-F9E6CD05E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55C20-C1D9-DC86-70FC-C972FFD1A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9A696-A29B-78E2-3928-558679CF39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40B452-1225-49AF-645D-645DA1F784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6EA890-83C0-DF3B-1D0B-4C926D9F7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D02D4D-6794-73FD-3E67-510C510E4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BF408-0F43-4BE4-9DD0-75ABEFF50B65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D6379-B5C4-5A93-24EA-7C876B7B5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6369CB-6C6A-65B2-6284-5754B1F2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5694-CB3B-44B3-AD24-12BC5EFF4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B5CC-13D3-6E09-5C13-909DDC19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97DDE-550D-BB1A-0F4E-B5FA43884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BF408-0F43-4BE4-9DD0-75ABEFF50B65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A7B67-2C33-F3C3-C7DB-8368230E4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D4346-B7B1-D876-3926-6C71E0100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5694-CB3B-44B3-AD24-12BC5EFF4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88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5C704B-0400-5F76-CDE7-F84910134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BF408-0F43-4BE4-9DD0-75ABEFF50B65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E1D39C-815A-D26A-510A-C0DCB34B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42148-70C3-1CD2-364E-4270B3E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5694-CB3B-44B3-AD24-12BC5EFF4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03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69BD-D165-5408-7C31-56FA995F6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528FF-C25D-CFFF-CD6A-9D72A789B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51413-9502-4B80-57FC-8E9ECBA1D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AF9EE-9937-1916-82C8-05037A28B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BF408-0F43-4BE4-9DD0-75ABEFF50B65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F0A60-F5D9-A255-D9B3-22AB61804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DC32AF-8382-5FBB-F682-B93B310BD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5694-CB3B-44B3-AD24-12BC5EFF4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80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45AC7-44F7-460A-733E-E195693AD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35BD23-42C7-80F4-2673-4C2494CFB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3C4973-65D2-E460-DF3F-8632F18AB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B53DF-4EFF-42B4-D2FF-9B7CD032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BF408-0F43-4BE4-9DD0-75ABEFF50B65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F64FA-BF86-9358-0560-42DCF2351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9A9A0-4CCD-2A21-A65E-565A704CF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35694-CB3B-44B3-AD24-12BC5EFF4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40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5DF3DD-759A-241B-B7DF-F0B084C47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5C9F2-CF86-E3B1-62CD-0169EFCA8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059EC-3931-4A21-A1AE-D6B12DB003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BF408-0F43-4BE4-9DD0-75ABEFF50B65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8A8F9-41FE-BCF6-EC97-9F37380F9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B02E8-4A4F-6856-F7C7-DCF7EE9AF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35694-CB3B-44B3-AD24-12BC5EFF45A5}" type="slidenum">
              <a:rPr lang="en-US" smtClean="0"/>
              <a:t>‹#›</a:t>
            </a:fld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FF5048D-62FF-002E-D228-E2A2EDC5E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17219" t="1" b="27452"/>
          <a:stretch/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rackmenot.io/googleban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eedom-to-tinker.com/2017/01/24/adnauseam-google-and-the-myth-of-the-acceptable-a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itmproxy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EFDFF-C5E6-648A-37EA-03A9C0A85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8543" y="121443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Cookie Doh!</a:t>
            </a:r>
            <a:br>
              <a:rPr lang="en-US" dirty="0">
                <a:solidFill>
                  <a:schemeClr val="bg1"/>
                </a:solidFill>
                <a:latin typeface="+mn-lt"/>
              </a:rPr>
            </a:br>
            <a:r>
              <a:rPr lang="en-US" sz="3200" dirty="0">
                <a:solidFill>
                  <a:schemeClr val="bg1"/>
                </a:solidFill>
                <a:latin typeface="+mn-lt"/>
              </a:rPr>
              <a:t>Proxy Server Based HTTPS</a:t>
            </a:r>
            <a:br>
              <a:rPr lang="en-US" sz="3200" dirty="0">
                <a:solidFill>
                  <a:schemeClr val="bg1"/>
                </a:solidFill>
                <a:latin typeface="+mn-lt"/>
              </a:rPr>
            </a:br>
            <a:r>
              <a:rPr lang="en-US" sz="3200" dirty="0">
                <a:solidFill>
                  <a:schemeClr val="bg1"/>
                </a:solidFill>
                <a:latin typeface="+mn-lt"/>
              </a:rPr>
              <a:t>Cookie Inspection and Obfuscation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A2970-CD4E-09D0-6FF8-DFFD0A3708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By: James Cramton, Kathryn Linford and Alexander Everson</a:t>
            </a:r>
          </a:p>
        </p:txBody>
      </p:sp>
    </p:spTree>
    <p:extLst>
      <p:ext uri="{BB962C8B-B14F-4D97-AF65-F5344CB8AC3E}">
        <p14:creationId xmlns:p14="http://schemas.microsoft.com/office/powerpoint/2010/main" val="172454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5474-DC1D-59A0-BF6D-6A2FB3CA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Obfuscation: The 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569DB-7B1E-A263-DB51-F282E21D3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250103" cy="4498173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Obfuscation: A User’s Guide for Privacy and Protest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book by Finn Brunton and Helen </a:t>
            </a:r>
            <a:r>
              <a:rPr lang="en-US" dirty="0" err="1">
                <a:solidFill>
                  <a:schemeClr val="bg1"/>
                </a:solidFill>
              </a:rPr>
              <a:t>Nissenbaum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Incites revolution by inspiring ways to obfuscate our digital footprint. </a:t>
            </a:r>
          </a:p>
          <a:p>
            <a:pPr lvl="1">
              <a:spcBef>
                <a:spcPts val="0"/>
              </a:spcBef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Highlighted software banned by app stores as “malware” because they deliberately and directly circumvent Google’s business model.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Great examples from nature and technology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Orb weaver spiders leave desiccated prey in web as decoys for predators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Defeating enemy RADAR with chaff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Google banned “malware” that deliberately circumvented its revenue model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hlinkClick r:id="rId3"/>
              </a:rPr>
              <a:t>Track Me Not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 was a browser plug-in that performed random searches in the background to obscure true search profile</a:t>
            </a:r>
          </a:p>
          <a:p>
            <a:pPr lvl="2">
              <a:spcBef>
                <a:spcPts val="0"/>
              </a:spcBef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hlinkClick r:id="rId4"/>
              </a:rPr>
              <a:t>AdNauseum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was a browser plug-in that clicked every ad on a page to obfuscate clicks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We need a solution that can’t be banned by app stores</a:t>
            </a:r>
          </a:p>
          <a:p>
            <a:pPr>
              <a:spcBef>
                <a:spcPts val="0"/>
              </a:spcBef>
            </a:pPr>
            <a:endParaRPr lang="en-US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569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5474-DC1D-59A0-BF6D-6A2FB3CA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We Chose to Obfuscate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569DB-7B1E-A263-DB51-F282E21D3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92865" cy="4498173"/>
          </a:xfrm>
        </p:spPr>
        <p:txBody>
          <a:bodyPr>
            <a:normAutofit/>
          </a:bodyPr>
          <a:lstStyle/>
          <a:p>
            <a:pPr lvl="1">
              <a:spcBef>
                <a:spcPts val="0"/>
              </a:spcBef>
            </a:pP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</a:rPr>
              <a:t>Obfuscation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 encourages identification of how you obfuscate your digital profile. 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We will use obfuscation to: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Inform users about the cookies used to track them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Prevent individual exposure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Interfere with profiling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Cookie Doh! can be used by an individual; it can also be used collectively, 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but it does not rely on collective action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Cookie Doh! Works regardless of tracking software’s knowledge it is deployed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Not controlled by app stores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Prevents cookies or corrupts cookie data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Can adapt to changing tracking techniques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Google and others use cookies to track: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Individual users selectively 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Aggregated users generally</a:t>
            </a:r>
          </a:p>
        </p:txBody>
      </p:sp>
    </p:spTree>
    <p:extLst>
      <p:ext uri="{BB962C8B-B14F-4D97-AF65-F5344CB8AC3E}">
        <p14:creationId xmlns:p14="http://schemas.microsoft.com/office/powerpoint/2010/main" val="3460333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5474-DC1D-59A0-BF6D-6A2FB3CA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Modern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569DB-7B1E-A263-DB51-F282E21D3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981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plan was to write a proxy server in Python to inspect and modify cookies in HTTP headers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 2014, Google started favoring HTTPS websites over HTTP sites for SEO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Widespread use of HTTPS makes intercepting header traffic a difficult</a:t>
            </a:r>
            <a:endParaRPr lang="en-US" dirty="0">
              <a:solidFill>
                <a:schemeClr val="bg1"/>
              </a:solidFill>
              <a:hlinkClick r:id="rId3"/>
            </a:endParaRPr>
          </a:p>
          <a:p>
            <a:r>
              <a:rPr lang="en-US" dirty="0" err="1">
                <a:solidFill>
                  <a:schemeClr val="bg1"/>
                </a:solidFill>
                <a:hlinkClick r:id="rId3"/>
              </a:rPr>
              <a:t>MITMProxy</a:t>
            </a:r>
            <a:r>
              <a:rPr lang="en-US" dirty="0">
                <a:solidFill>
                  <a:schemeClr val="bg1"/>
                </a:solidFill>
              </a:rPr>
              <a:t> is an open source proxy server that facilitates inspection and modification of HTTPS content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MITMProxy</a:t>
            </a:r>
            <a:r>
              <a:rPr lang="en-US" dirty="0">
                <a:solidFill>
                  <a:schemeClr val="bg1"/>
                </a:solidFill>
              </a:rPr>
              <a:t> permits inspection and manipulation of HTTPS headers, including cookies, for any system configured to use the proxy server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Technically, </a:t>
            </a:r>
            <a:r>
              <a:rPr lang="en-US" dirty="0" err="1">
                <a:solidFill>
                  <a:schemeClr val="bg1"/>
                </a:solidFill>
              </a:rPr>
              <a:t>MITMProxy</a:t>
            </a:r>
            <a:r>
              <a:rPr lang="en-US" dirty="0">
                <a:solidFill>
                  <a:schemeClr val="bg1"/>
                </a:solidFill>
              </a:rPr>
              <a:t> is a man-in-the-middle attack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It’s a tool intended for use on a local system to analyze your own traffic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MITMProxy</a:t>
            </a:r>
            <a:r>
              <a:rPr lang="en-US" dirty="0">
                <a:solidFill>
                  <a:schemeClr val="bg1"/>
                </a:solidFill>
              </a:rPr>
              <a:t> supports custom scripted add-ons through a Python API</a:t>
            </a:r>
          </a:p>
        </p:txBody>
      </p:sp>
    </p:spTree>
    <p:extLst>
      <p:ext uri="{BB962C8B-B14F-4D97-AF65-F5344CB8AC3E}">
        <p14:creationId xmlns:p14="http://schemas.microsoft.com/office/powerpoint/2010/main" val="705452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5474-DC1D-59A0-BF6D-6A2FB3CA9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4343399" cy="783623"/>
          </a:xfrm>
        </p:spPr>
        <p:txBody>
          <a:bodyPr anchor="t"/>
          <a:lstStyle/>
          <a:p>
            <a:r>
              <a:rPr lang="en-US" dirty="0">
                <a:solidFill>
                  <a:schemeClr val="bg1"/>
                </a:solidFill>
              </a:rPr>
              <a:t>How </a:t>
            </a:r>
            <a:r>
              <a:rPr lang="en-US" dirty="0" err="1">
                <a:solidFill>
                  <a:schemeClr val="bg1"/>
                </a:solidFill>
              </a:rPr>
              <a:t>MITMProxy</a:t>
            </a:r>
            <a:r>
              <a:rPr lang="en-US" dirty="0">
                <a:solidFill>
                  <a:schemeClr val="bg1"/>
                </a:solidFill>
              </a:rPr>
              <a:t> 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5B4DE-FABA-FA9C-730C-9F8FAFB95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1771048"/>
            <a:ext cx="4343399" cy="409794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Client must trust the </a:t>
            </a:r>
            <a:r>
              <a:rPr lang="en-US" dirty="0" err="1">
                <a:solidFill>
                  <a:schemeClr val="bg1"/>
                </a:solidFill>
              </a:rPr>
              <a:t>MITMProxy</a:t>
            </a:r>
            <a:r>
              <a:rPr lang="en-US" dirty="0">
                <a:solidFill>
                  <a:schemeClr val="bg1"/>
                </a:solidFill>
              </a:rPr>
              <a:t> Root CA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This is normally a Very Bad Idea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Technically </a:t>
            </a:r>
            <a:r>
              <a:rPr lang="en-US" dirty="0" err="1">
                <a:solidFill>
                  <a:schemeClr val="bg1"/>
                </a:solidFill>
              </a:rPr>
              <a:t>MITMProxy</a:t>
            </a:r>
            <a:r>
              <a:rPr lang="en-US" dirty="0">
                <a:solidFill>
                  <a:schemeClr val="bg1"/>
                </a:solidFill>
              </a:rPr>
              <a:t> is a Man In The Middle attack, so only practical to run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Could run as a hosted proxy service with full disclosure to customers, but IP may be banned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MITMProxy</a:t>
            </a:r>
            <a:r>
              <a:rPr lang="en-US" dirty="0">
                <a:solidFill>
                  <a:schemeClr val="bg1"/>
                </a:solidFill>
              </a:rPr>
              <a:t> initiates separate SSL connections between: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Client and proxy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Proxy and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MITMProxy</a:t>
            </a:r>
            <a:r>
              <a:rPr lang="en-US" dirty="0">
                <a:solidFill>
                  <a:schemeClr val="bg1"/>
                </a:solidFill>
              </a:rPr>
              <a:t> allows python script add-ons to manipulate HTTPS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Cookie Doh! Is our prototype of an add-on script to obfuscate cookie traffic using </a:t>
            </a:r>
            <a:r>
              <a:rPr lang="en-US" dirty="0" err="1">
                <a:solidFill>
                  <a:schemeClr val="bg1"/>
                </a:solidFill>
              </a:rPr>
              <a:t>MITMProxy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Placeholder 13" descr="Diagram&#10;&#10;Description automatically generated">
            <a:extLst>
              <a:ext uri="{FF2B5EF4-FFF2-40B4-BE49-F238E27FC236}">
                <a16:creationId xmlns:a16="http://schemas.microsoft.com/office/drawing/2014/main" id="{EBC37C8E-E564-9C6B-BF35-D9C7CD73DF7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9" r="-645"/>
          <a:stretch/>
        </p:blipFill>
        <p:spPr>
          <a:xfrm>
            <a:off x="5403005" y="1555065"/>
            <a:ext cx="6291690" cy="3747870"/>
          </a:xfrm>
        </p:spPr>
      </p:pic>
    </p:spTree>
    <p:extLst>
      <p:ext uri="{BB962C8B-B14F-4D97-AF65-F5344CB8AC3E}">
        <p14:creationId xmlns:p14="http://schemas.microsoft.com/office/powerpoint/2010/main" val="2539253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5474-DC1D-59A0-BF6D-6A2FB3CA9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8324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Cookie Doh! Script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569DB-7B1E-A263-DB51-F282E21D3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83239" cy="44981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wrote the Cookie Doh! Python script add-on to </a:t>
            </a:r>
            <a:r>
              <a:rPr lang="en-US" dirty="0" err="1">
                <a:solidFill>
                  <a:schemeClr val="bg1"/>
                </a:solidFill>
              </a:rPr>
              <a:t>MITMProxy</a:t>
            </a:r>
            <a:r>
              <a:rPr lang="en-US" dirty="0">
                <a:solidFill>
                  <a:schemeClr val="bg1"/>
                </a:solidFill>
              </a:rPr>
              <a:t> to: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Be impervious to app store bans as an open source proxy-based solution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Log cookie transactions between client and server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Study logged cookies to understand how websites use cookies to track behavior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Mask our digital footprint by removing cookies from HTTPS headers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Obfuscate our digital footprint by corrupting cookie data in transit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be enhanced to:</a:t>
            </a:r>
          </a:p>
          <a:p>
            <a:pPr marL="742950" lvl="1" indent="-285750"/>
            <a:r>
              <a:rPr lang="en-US" dirty="0">
                <a:solidFill>
                  <a:schemeClr val="bg1"/>
                </a:solidFill>
              </a:rPr>
              <a:t>Improve the obfuscation techniques used to corrupt cookie data</a:t>
            </a:r>
          </a:p>
          <a:p>
            <a:pPr marL="742950" lvl="1" indent="-285750"/>
            <a:r>
              <a:rPr lang="en-US" dirty="0">
                <a:solidFill>
                  <a:schemeClr val="bg1"/>
                </a:solidFill>
              </a:rPr>
              <a:t>Continue to evolve to handle future changes to cookie and pixel based tracking</a:t>
            </a:r>
          </a:p>
          <a:p>
            <a:pPr marL="742950" lvl="1" indent="-285750"/>
            <a:r>
              <a:rPr lang="en-US" dirty="0">
                <a:solidFill>
                  <a:schemeClr val="bg1"/>
                </a:solidFill>
              </a:rPr>
              <a:t>Respond to trackers’ efforts to evade anti-tracking solutions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052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D4C564-38E0-C379-5F87-8D0ECEED3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>
                <a:solidFill>
                  <a:schemeClr val="bg1"/>
                </a:solidFill>
              </a:rPr>
              <a:t>Cookie Doh! &amp; </a:t>
            </a:r>
            <a:r>
              <a:rPr lang="en-US" sz="3700" dirty="0" err="1">
                <a:solidFill>
                  <a:schemeClr val="bg1"/>
                </a:solidFill>
              </a:rPr>
              <a:t>MITMProxy</a:t>
            </a:r>
            <a:r>
              <a:rPr lang="en-US" sz="3700" dirty="0">
                <a:solidFill>
                  <a:schemeClr val="bg1"/>
                </a:solidFill>
              </a:rPr>
              <a:t> Demo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9FCBE7-9F83-50B9-9B76-4DB27C990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okie Doh! Demo" descr="Graphical user interface, text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4E321C29-21AA-00F1-5473-D5631C9746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9608" y="1825626"/>
            <a:ext cx="7735714" cy="43513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9248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7D746-8B56-C831-AC86-26521DC5C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Cookie Story: Google Analytics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front and back ends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9048A-A707-6E0C-B388-A92FBB7CE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434856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Methodology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Ran Cookie Doh! while placing an order on my own website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Identified purchase in my website’s Google Analytics’ Audience: User Explorer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Identified Client ID for purchase,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searched for that value in Cookie Doh!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Outcome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6 minute 38 second session produced 122 cookie transactions in Cookie Doh! </a:t>
            </a:r>
            <a:r>
              <a:rPr lang="en-US">
                <a:solidFill>
                  <a:schemeClr val="bg1"/>
                </a:solidFill>
              </a:rPr>
              <a:t>log</a:t>
            </a:r>
            <a:r>
              <a:rPr lang="en-US" dirty="0">
                <a:solidFill>
                  <a:schemeClr val="bg1"/>
                </a:solidFill>
              </a:rPr>
              <a:t>, representing 31 unique events in Google Analytics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meaningful information found in the cookies other than the cookie value _ga=GA1.2.232226145.1670715800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data stored in Google Analytics is linked to the Client ID, but is otherwise opaque in cookies</a:t>
            </a:r>
          </a:p>
        </p:txBody>
      </p:sp>
      <p:pic>
        <p:nvPicPr>
          <p:cNvPr id="10" name="Content Placeholder 9" descr="Graphical user interface, text, application, email">
            <a:extLst>
              <a:ext uri="{FF2B5EF4-FFF2-40B4-BE49-F238E27FC236}">
                <a16:creationId xmlns:a16="http://schemas.microsoft.com/office/drawing/2014/main" id="{9AEA0C64-D86B-AC16-8930-DB775289F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071" y="987425"/>
            <a:ext cx="4618434" cy="4873625"/>
          </a:xfrm>
        </p:spPr>
      </p:pic>
    </p:spTree>
    <p:extLst>
      <p:ext uri="{BB962C8B-B14F-4D97-AF65-F5344CB8AC3E}">
        <p14:creationId xmlns:p14="http://schemas.microsoft.com/office/powerpoint/2010/main" val="3455761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2990</TotalTime>
  <Words>688</Words>
  <Application>Microsoft Office PowerPoint</Application>
  <PresentationFormat>Widescreen</PresentationFormat>
  <Paragraphs>74</Paragraphs>
  <Slides>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Times New Roman</vt:lpstr>
      <vt:lpstr>Office Theme</vt:lpstr>
      <vt:lpstr>Cookie Doh! Proxy Server Based HTTPS Cookie Inspection and Obfuscation</vt:lpstr>
      <vt:lpstr>Obfuscation: The Inspiration</vt:lpstr>
      <vt:lpstr>How We Chose to Obfuscate</vt:lpstr>
      <vt:lpstr>A Modern Challenge</vt:lpstr>
      <vt:lpstr>How MITMProxy Works</vt:lpstr>
      <vt:lpstr>Cookie Doh! Script Functionality</vt:lpstr>
      <vt:lpstr>Cookie Doh! &amp; MITMProxy Demo</vt:lpstr>
      <vt:lpstr>A Cookie Story: Google Analytics  front and back ends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Cookie Behavior and Analysis</dc:title>
  <dc:creator>Alexander Everson</dc:creator>
  <cp:lastModifiedBy>James Cramton</cp:lastModifiedBy>
  <cp:revision>25</cp:revision>
  <dcterms:created xsi:type="dcterms:W3CDTF">2022-12-09T18:01:19Z</dcterms:created>
  <dcterms:modified xsi:type="dcterms:W3CDTF">2022-12-11T20:48:28Z</dcterms:modified>
</cp:coreProperties>
</file>